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1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14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gif>
</file>

<file path=ppt/media/image2.png>
</file>

<file path=ppt/media/image3.png>
</file>

<file path=ppt/media/image4.gif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6936886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738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9736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3577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81426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9346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2627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614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8730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11834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7727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D29D5D7-CA51-428D-8354-E42DD2AD64EA}" type="datetimeFigureOut">
              <a:rPr lang="zh-TW" altLang="en-US" smtClean="0"/>
              <a:t>2022/3/20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F9A437A-9A0C-4639-8ED1-FD550D4C0EC5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6813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100" r:id="rId9"/>
    <p:sldLayoutId id="2147484101" r:id="rId10"/>
    <p:sldLayoutId id="2147484102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gov.tw/dataset/7780" TargetMode="External"/><Relationship Id="rId2" Type="http://schemas.openxmlformats.org/officeDocument/2006/relationships/hyperlink" Target="https://themewagon.com/themes/free-bootstrap-4-html5-online-courses-education-website-template-webuni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ata.gov.tw/dataset/7777" TargetMode="External"/><Relationship Id="rId4" Type="http://schemas.openxmlformats.org/officeDocument/2006/relationships/hyperlink" Target="https://data.gov.tw/dataset/7779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A5B228-EB54-4B4C-85CD-1C68FC86C7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sz="96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智動旅程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E240B26-BF1D-449A-A7F3-9CB90945B8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32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C108151131 </a:t>
            </a:r>
            <a:r>
              <a:rPr lang="zh-TW" altLang="en-US" sz="32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賴冠綸</a:t>
            </a:r>
            <a:endParaRPr lang="en-US" altLang="zh-TW" sz="32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en-US" altLang="zh-TW" sz="32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C108151107</a:t>
            </a:r>
            <a:r>
              <a:rPr lang="zh-TW" altLang="en-US" sz="32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 姚博維</a:t>
            </a:r>
          </a:p>
        </p:txBody>
      </p:sp>
      <p:pic>
        <p:nvPicPr>
          <p:cNvPr id="4098" name="Picture 2" descr="卡通飞机图片-卡通飞机素材下载-万素网">
            <a:extLst>
              <a:ext uri="{FF2B5EF4-FFF2-40B4-BE49-F238E27FC236}">
                <a16:creationId xmlns:a16="http://schemas.microsoft.com/office/drawing/2014/main" id="{397E368C-C76E-455B-A882-787F3640E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5595" y="451412"/>
            <a:ext cx="333375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4080154"/>
      </p:ext>
    </p:extLst>
  </p:cSld>
  <p:clrMapOvr>
    <a:masterClrMapping/>
  </p:clrMapOvr>
  <p:transition spd="slow"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5BF750-E798-4E0F-B528-EF5D51A6B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377" y="4170725"/>
            <a:ext cx="5318567" cy="1652286"/>
          </a:xfrm>
        </p:spPr>
        <p:txBody>
          <a:bodyPr>
            <a:normAutofit/>
          </a:bodyPr>
          <a:lstStyle/>
          <a:p>
            <a:pPr algn="ctr"/>
            <a:r>
              <a:rPr lang="en-US" altLang="zh-TW" sz="88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Index</a:t>
            </a:r>
            <a:endParaRPr lang="zh-TW" altLang="en-US" sz="88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38E116-C53F-4B1F-B575-E95A85A24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0987" y="1666261"/>
            <a:ext cx="3870158" cy="4426834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開發動機</a:t>
            </a:r>
            <a:endParaRPr lang="en-US" altLang="zh-TW" sz="40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  <a:p>
            <a:r>
              <a:rPr lang="zh-TW" altLang="en-US" sz="40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專案架構</a:t>
            </a:r>
            <a:endParaRPr lang="en-US" altLang="zh-TW" sz="40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  <a:p>
            <a:r>
              <a:rPr lang="zh-TW" altLang="en-US" sz="40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作品</a:t>
            </a:r>
            <a:r>
              <a:rPr lang="en-US" altLang="zh-TW" sz="40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Demo</a:t>
            </a:r>
          </a:p>
          <a:p>
            <a:r>
              <a:rPr lang="zh-TW" altLang="en-US" sz="40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未來展望</a:t>
            </a:r>
            <a:endParaRPr lang="en-US" altLang="zh-TW" sz="40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  <a:p>
            <a:r>
              <a:rPr lang="zh-TW" altLang="en-US" sz="40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參考資料</a:t>
            </a:r>
            <a:endParaRPr lang="en-US" altLang="zh-TW" sz="40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  <a:p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C1CD0C9-D20E-439F-914D-0E4B4B789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250" b="93750" l="4167" r="87500">
                        <a14:foregroundMark x1="54167" y1="50000" x2="54167" y2="50000"/>
                        <a14:foregroundMark x1="29167" y1="50000" x2="29167" y2="50000"/>
                        <a14:foregroundMark x1="33333" y1="31250" x2="33333" y2="31250"/>
                        <a14:foregroundMark x1="41667" y1="15625" x2="41667" y2="15625"/>
                        <a14:foregroundMark x1="62500" y1="12500" x2="62500" y2="15625"/>
                        <a14:foregroundMark x1="70833" y1="31250" x2="70833" y2="31250"/>
                        <a14:foregroundMark x1="62500" y1="34375" x2="58333" y2="34375"/>
                        <a14:foregroundMark x1="54167" y1="28125" x2="58333" y2="28125"/>
                        <a14:foregroundMark x1="41667" y1="43750" x2="29167" y2="50000"/>
                        <a14:foregroundMark x1="25000" y1="46875" x2="20833" y2="46875"/>
                        <a14:foregroundMark x1="12500" y1="40625" x2="16667" y2="53125"/>
                        <a14:foregroundMark x1="20833" y1="56250" x2="45833" y2="84375"/>
                        <a14:foregroundMark x1="66667" y1="62500" x2="83333" y2="71875"/>
                        <a14:foregroundMark x1="75000" y1="6250" x2="83333" y2="31250"/>
                        <a14:foregroundMark x1="25000" y1="90625" x2="37500" y2="93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01" y="5823011"/>
            <a:ext cx="776242" cy="103498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C3A9D26-CD96-4DD6-8DDE-6B6283DDB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621" y="6093095"/>
            <a:ext cx="1065478" cy="76248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4352A49C-A28B-4C8C-A839-516D1F2BA8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389" y="1016624"/>
            <a:ext cx="2426232" cy="315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064510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AEFF7D-5D98-46C4-9676-4F425E511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72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Dev. Motivation</a:t>
            </a:r>
            <a:endParaRPr lang="zh-TW" altLang="en-US" sz="72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42A35D4-BEC3-4DF7-82B7-F363199F4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身處台灣，整合景點方便。</a:t>
            </a:r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想讓旅行擁有驚喜，因此開發自動排程系統。</a:t>
            </a:r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endParaRPr lang="zh-TW" altLang="en-US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2301996"/>
      </p:ext>
    </p:extLst>
  </p:cSld>
  <p:clrMapOvr>
    <a:masterClrMapping/>
  </p:clrMapOvr>
  <p:transition spd="slow"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5522FC-D84D-4A30-93A2-B20839604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72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Structure Chart</a:t>
            </a:r>
            <a:endParaRPr lang="zh-TW" altLang="en-US" sz="72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DA57F8-E844-4E14-A26F-6244BC7DD950}"/>
              </a:ext>
            </a:extLst>
          </p:cNvPr>
          <p:cNvSpPr/>
          <p:nvPr/>
        </p:nvSpPr>
        <p:spPr>
          <a:xfrm>
            <a:off x="4326380" y="2612257"/>
            <a:ext cx="2598198" cy="108307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交通部觀光局</a:t>
            </a:r>
            <a:endParaRPr lang="en-US" altLang="zh-TW" b="1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pPr algn="ctr"/>
            <a:r>
              <a:rPr lang="en-US" altLang="zh-TW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Open</a:t>
            </a:r>
            <a:r>
              <a:rPr lang="zh-TW" altLang="en-US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 </a:t>
            </a:r>
            <a:r>
              <a:rPr lang="en-US" altLang="zh-TW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Source</a:t>
            </a:r>
            <a:r>
              <a:rPr lang="zh-TW" altLang="en-US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 </a:t>
            </a:r>
            <a:r>
              <a:rPr lang="en-US" altLang="zh-TW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API</a:t>
            </a:r>
            <a:endParaRPr lang="zh-TW" altLang="en-US" b="1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6DC3499-FA07-4D3B-8BFB-F28AD786C13D}"/>
              </a:ext>
            </a:extLst>
          </p:cNvPr>
          <p:cNvSpPr/>
          <p:nvPr/>
        </p:nvSpPr>
        <p:spPr>
          <a:xfrm>
            <a:off x="4326380" y="4608625"/>
            <a:ext cx="2598198" cy="1012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Python Django Database</a:t>
            </a:r>
          </a:p>
          <a:p>
            <a:pPr algn="ctr"/>
            <a:r>
              <a:rPr lang="en-US" altLang="zh-TW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(SQLite)</a:t>
            </a:r>
            <a:endParaRPr lang="zh-TW" altLang="en-US" b="1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ADE6358-A96C-4713-AE42-0941B80CD76C}"/>
              </a:ext>
            </a:extLst>
          </p:cNvPr>
          <p:cNvSpPr txBox="1"/>
          <p:nvPr/>
        </p:nvSpPr>
        <p:spPr>
          <a:xfrm>
            <a:off x="1073714" y="2085153"/>
            <a:ext cx="287771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後端：</a:t>
            </a:r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en-US" altLang="zh-TW" sz="2800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Python Django</a:t>
            </a:r>
          </a:p>
          <a:p>
            <a:r>
              <a:rPr lang="en-US" altLang="zh-TW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SQLite (DB)</a:t>
            </a:r>
          </a:p>
          <a:p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前端：</a:t>
            </a:r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觀光局</a:t>
            </a:r>
            <a:r>
              <a:rPr lang="en-US" altLang="zh-TW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API</a:t>
            </a:r>
          </a:p>
          <a:p>
            <a:r>
              <a:rPr lang="en-US" altLang="zh-TW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Google Map</a:t>
            </a:r>
          </a:p>
          <a:p>
            <a:r>
              <a:rPr lang="en-US" altLang="zh-TW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Bootstrap 4</a:t>
            </a:r>
          </a:p>
          <a:p>
            <a:r>
              <a:rPr lang="en-US" altLang="zh-TW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HTML 5+CSS 3+JS</a:t>
            </a:r>
          </a:p>
        </p:txBody>
      </p: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6C2FBD8D-B9F8-46D5-9DC6-D7F52783D2A7}"/>
              </a:ext>
            </a:extLst>
          </p:cNvPr>
          <p:cNvGrpSpPr/>
          <p:nvPr/>
        </p:nvGrpSpPr>
        <p:grpSpPr>
          <a:xfrm>
            <a:off x="4719958" y="3695333"/>
            <a:ext cx="905521" cy="913292"/>
            <a:chOff x="4719958" y="3429000"/>
            <a:chExt cx="905521" cy="913292"/>
          </a:xfrm>
        </p:grpSpPr>
        <p:cxnSp>
          <p:nvCxnSpPr>
            <p:cNvPr id="8" name="直線單箭頭接點 7">
              <a:extLst>
                <a:ext uri="{FF2B5EF4-FFF2-40B4-BE49-F238E27FC236}">
                  <a16:creationId xmlns:a16="http://schemas.microsoft.com/office/drawing/2014/main" id="{CEA00368-F01A-4D07-BC32-32BBB3878D5B}"/>
                </a:ext>
              </a:extLst>
            </p:cNvPr>
            <p:cNvCxnSpPr>
              <a:cxnSpLocks/>
              <a:stCxn id="4" idx="2"/>
              <a:endCxn id="5" idx="0"/>
            </p:cNvCxnSpPr>
            <p:nvPr/>
          </p:nvCxnSpPr>
          <p:spPr>
            <a:xfrm>
              <a:off x="5625479" y="3429000"/>
              <a:ext cx="0" cy="91329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BE8F252B-576B-4B51-9299-295C3BAEB3F2}"/>
                </a:ext>
              </a:extLst>
            </p:cNvPr>
            <p:cNvSpPr txBox="1"/>
            <p:nvPr/>
          </p:nvSpPr>
          <p:spPr>
            <a:xfrm>
              <a:off x="4719958" y="3700980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華康竹風體W4" panose="03000409000000000000" pitchFamily="65" charset="-120"/>
                  <a:ea typeface="華康竹風體W4" panose="03000409000000000000" pitchFamily="65" charset="-120"/>
                </a:rPr>
                <a:t>讀</a:t>
              </a:r>
              <a:r>
                <a:rPr lang="en-US" altLang="zh-TW" b="1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華康竹風體W4" panose="03000409000000000000" pitchFamily="65" charset="-120"/>
                  <a:ea typeface="華康竹風體W4" panose="03000409000000000000" pitchFamily="65" charset="-120"/>
                </a:rPr>
                <a:t>json</a:t>
              </a:r>
              <a:endPara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華康竹風體W4" panose="03000409000000000000" pitchFamily="65" charset="-120"/>
                <a:ea typeface="華康竹風體W4" panose="03000409000000000000" pitchFamily="65" charset="-120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7B622B67-9DE2-4243-B7B0-481244BB7FA4}"/>
              </a:ext>
            </a:extLst>
          </p:cNvPr>
          <p:cNvSpPr/>
          <p:nvPr/>
        </p:nvSpPr>
        <p:spPr>
          <a:xfrm>
            <a:off x="7468421" y="3645951"/>
            <a:ext cx="1973744" cy="1012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Python Django</a:t>
            </a:r>
            <a:endParaRPr lang="zh-TW" altLang="en-US" b="1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34E8057-E33D-43E3-89C0-555F354467B2}"/>
              </a:ext>
            </a:extLst>
          </p:cNvPr>
          <p:cNvSpPr/>
          <p:nvPr/>
        </p:nvSpPr>
        <p:spPr>
          <a:xfrm>
            <a:off x="9986009" y="3645951"/>
            <a:ext cx="1973744" cy="10120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Bootstrap 4</a:t>
            </a:r>
            <a:r>
              <a:rPr lang="zh-TW" altLang="en-US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 </a:t>
            </a:r>
            <a:endParaRPr lang="en-US" altLang="zh-TW" b="1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pPr algn="ctr"/>
            <a:r>
              <a:rPr lang="zh-TW" altLang="en-US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響應式網頁</a:t>
            </a:r>
            <a:endParaRPr lang="en-US" altLang="zh-TW" b="1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pPr algn="ctr"/>
            <a:r>
              <a:rPr lang="zh-TW" altLang="en-US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及</a:t>
            </a:r>
            <a:r>
              <a:rPr lang="en-US" altLang="zh-TW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Google</a:t>
            </a:r>
            <a:r>
              <a:rPr lang="zh-TW" altLang="en-US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 </a:t>
            </a:r>
            <a:r>
              <a:rPr lang="en-US" altLang="zh-TW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Map</a:t>
            </a:r>
            <a:endParaRPr lang="zh-TW" altLang="en-US" b="1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79F6CD9E-6FBC-417B-A248-B3DFE0A8631F}"/>
              </a:ext>
            </a:extLst>
          </p:cNvPr>
          <p:cNvGrpSpPr/>
          <p:nvPr/>
        </p:nvGrpSpPr>
        <p:grpSpPr>
          <a:xfrm>
            <a:off x="8461643" y="4651657"/>
            <a:ext cx="2517588" cy="715020"/>
            <a:chOff x="8461643" y="4499617"/>
            <a:chExt cx="2517588" cy="715020"/>
          </a:xfrm>
        </p:grpSpPr>
        <p:cxnSp>
          <p:nvCxnSpPr>
            <p:cNvPr id="17" name="接點: 弧形 16">
              <a:extLst>
                <a:ext uri="{FF2B5EF4-FFF2-40B4-BE49-F238E27FC236}">
                  <a16:creationId xmlns:a16="http://schemas.microsoft.com/office/drawing/2014/main" id="{3DFC5340-CF2D-4CB4-ABFC-804A774F89C1}"/>
                </a:ext>
              </a:extLst>
            </p:cNvPr>
            <p:cNvCxnSpPr>
              <a:cxnSpLocks/>
              <a:stCxn id="13" idx="2"/>
              <a:endCxn id="11" idx="2"/>
            </p:cNvCxnSpPr>
            <p:nvPr/>
          </p:nvCxnSpPr>
          <p:spPr>
            <a:xfrm rot="5400000">
              <a:off x="9714087" y="3247173"/>
              <a:ext cx="12700" cy="2517588"/>
            </a:xfrm>
            <a:prstGeom prst="curvedConnector3">
              <a:avLst>
                <a:gd name="adj1" fmla="val 1800000"/>
              </a:avLst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A5F8B94B-FE30-424D-B26D-F11726371FD0}"/>
                </a:ext>
              </a:extLst>
            </p:cNvPr>
            <p:cNvSpPr txBox="1"/>
            <p:nvPr/>
          </p:nvSpPr>
          <p:spPr>
            <a:xfrm>
              <a:off x="9291467" y="4845305"/>
              <a:ext cx="992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>
                  <a:solidFill>
                    <a:schemeClr val="accent2">
                      <a:lumMod val="75000"/>
                    </a:schemeClr>
                  </a:solidFill>
                  <a:latin typeface="華康竹風體W4" panose="03000409000000000000" pitchFamily="65" charset="-120"/>
                  <a:ea typeface="華康竹風體W4" panose="03000409000000000000" pitchFamily="65" charset="-120"/>
                </a:rPr>
                <a:t>Request</a:t>
              </a:r>
              <a:endParaRPr lang="zh-TW" altLang="en-US" b="1" dirty="0">
                <a:solidFill>
                  <a:schemeClr val="accent2">
                    <a:lumMod val="75000"/>
                  </a:schemeClr>
                </a:solidFill>
                <a:latin typeface="華康竹風體W4" panose="03000409000000000000" pitchFamily="65" charset="-120"/>
                <a:ea typeface="華康竹風體W4" panose="03000409000000000000" pitchFamily="65" charset="-120"/>
              </a:endParaRPr>
            </a:p>
          </p:txBody>
        </p:sp>
      </p:grpSp>
      <p:grpSp>
        <p:nvGrpSpPr>
          <p:cNvPr id="37" name="群組 36">
            <a:extLst>
              <a:ext uri="{FF2B5EF4-FFF2-40B4-BE49-F238E27FC236}">
                <a16:creationId xmlns:a16="http://schemas.microsoft.com/office/drawing/2014/main" id="{52C28361-EE09-4F3F-A623-176444CA3DFE}"/>
              </a:ext>
            </a:extLst>
          </p:cNvPr>
          <p:cNvGrpSpPr/>
          <p:nvPr/>
        </p:nvGrpSpPr>
        <p:grpSpPr>
          <a:xfrm>
            <a:off x="8461643" y="2752615"/>
            <a:ext cx="2517588" cy="908564"/>
            <a:chOff x="8461643" y="2486282"/>
            <a:chExt cx="2517588" cy="908564"/>
          </a:xfrm>
        </p:grpSpPr>
        <p:cxnSp>
          <p:nvCxnSpPr>
            <p:cNvPr id="15" name="接點: 弧形 14">
              <a:extLst>
                <a:ext uri="{FF2B5EF4-FFF2-40B4-BE49-F238E27FC236}">
                  <a16:creationId xmlns:a16="http://schemas.microsoft.com/office/drawing/2014/main" id="{C1E549B6-B97C-437F-9EFC-3665CA8DA2B4}"/>
                </a:ext>
              </a:extLst>
            </p:cNvPr>
            <p:cNvCxnSpPr>
              <a:stCxn id="11" idx="0"/>
              <a:endCxn id="13" idx="0"/>
            </p:cNvCxnSpPr>
            <p:nvPr/>
          </p:nvCxnSpPr>
          <p:spPr>
            <a:xfrm rot="5400000" flipH="1" flipV="1">
              <a:off x="9714087" y="2129702"/>
              <a:ext cx="12700" cy="2517588"/>
            </a:xfrm>
            <a:prstGeom prst="curvedConnector3">
              <a:avLst>
                <a:gd name="adj1" fmla="val 2988346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BED770D6-86DF-4C83-8DE7-F6791BDB6461}"/>
                </a:ext>
              </a:extLst>
            </p:cNvPr>
            <p:cNvSpPr txBox="1"/>
            <p:nvPr/>
          </p:nvSpPr>
          <p:spPr>
            <a:xfrm>
              <a:off x="9224147" y="2486282"/>
              <a:ext cx="992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華康竹風體W4" panose="03000409000000000000" pitchFamily="65" charset="-120"/>
                  <a:ea typeface="華康竹風體W4" panose="03000409000000000000" pitchFamily="65" charset="-120"/>
                </a:rPr>
                <a:t>Respond</a:t>
              </a:r>
              <a:endParaRPr lang="zh-TW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華康竹風體W4" panose="03000409000000000000" pitchFamily="65" charset="-120"/>
                <a:ea typeface="華康竹風體W4" panose="03000409000000000000" pitchFamily="65" charset="-120"/>
              </a:endParaRPr>
            </a:p>
          </p:txBody>
        </p:sp>
      </p:grpSp>
      <p:cxnSp>
        <p:nvCxnSpPr>
          <p:cNvPr id="31" name="接點: 弧形 30">
            <a:extLst>
              <a:ext uri="{FF2B5EF4-FFF2-40B4-BE49-F238E27FC236}">
                <a16:creationId xmlns:a16="http://schemas.microsoft.com/office/drawing/2014/main" id="{9B814655-3CC2-49CE-957B-5EAE6A84B741}"/>
              </a:ext>
            </a:extLst>
          </p:cNvPr>
          <p:cNvCxnSpPr>
            <a:cxnSpLocks/>
            <a:stCxn id="11" idx="2"/>
            <a:endCxn id="5" idx="3"/>
          </p:cNvCxnSpPr>
          <p:nvPr/>
        </p:nvCxnSpPr>
        <p:spPr>
          <a:xfrm rot="5400000">
            <a:off x="7461613" y="4120973"/>
            <a:ext cx="456646" cy="1530715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3" name="接點: 弧形 32">
            <a:extLst>
              <a:ext uri="{FF2B5EF4-FFF2-40B4-BE49-F238E27FC236}">
                <a16:creationId xmlns:a16="http://schemas.microsoft.com/office/drawing/2014/main" id="{E522B25B-E54A-436F-A735-7E4CD329E53F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 flipV="1">
            <a:off x="6924578" y="4151979"/>
            <a:ext cx="543843" cy="96267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語音泡泡: 圓角矩形 39">
            <a:extLst>
              <a:ext uri="{FF2B5EF4-FFF2-40B4-BE49-F238E27FC236}">
                <a16:creationId xmlns:a16="http://schemas.microsoft.com/office/drawing/2014/main" id="{7996D293-F061-46DB-914C-D8CEEDEC13EE}"/>
              </a:ext>
            </a:extLst>
          </p:cNvPr>
          <p:cNvSpPr/>
          <p:nvPr/>
        </p:nvSpPr>
        <p:spPr>
          <a:xfrm>
            <a:off x="9787757" y="1579125"/>
            <a:ext cx="2334827" cy="1012056"/>
          </a:xfrm>
          <a:prstGeom prst="wedgeRoundRectCallout">
            <a:avLst>
              <a:gd name="adj1" fmla="val -32855"/>
              <a:gd name="adj2" fmla="val 69674"/>
              <a:gd name="adj3" fmla="val 16667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回傳整合資料、排程資料（最短路徑）</a:t>
            </a:r>
          </a:p>
        </p:txBody>
      </p:sp>
      <p:sp>
        <p:nvSpPr>
          <p:cNvPr id="44" name="語音泡泡: 圓角矩形 43">
            <a:extLst>
              <a:ext uri="{FF2B5EF4-FFF2-40B4-BE49-F238E27FC236}">
                <a16:creationId xmlns:a16="http://schemas.microsoft.com/office/drawing/2014/main" id="{98863049-2E30-4B2E-B360-1A0D484FC249}"/>
              </a:ext>
            </a:extLst>
          </p:cNvPr>
          <p:cNvSpPr/>
          <p:nvPr/>
        </p:nvSpPr>
        <p:spPr>
          <a:xfrm>
            <a:off x="8978630" y="5619466"/>
            <a:ext cx="2405509" cy="1012056"/>
          </a:xfrm>
          <a:prstGeom prst="wedgeRoundRectCallout">
            <a:avLst>
              <a:gd name="adj1" fmla="val -17523"/>
              <a:gd name="adj2" fmla="val -70238"/>
              <a:gd name="adj3" fmla="val 16667"/>
            </a:avLst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要求縣市與關鍵字查詢、請求行程推薦</a:t>
            </a:r>
          </a:p>
        </p:txBody>
      </p:sp>
    </p:spTree>
    <p:extLst>
      <p:ext uri="{BB962C8B-B14F-4D97-AF65-F5344CB8AC3E}">
        <p14:creationId xmlns:p14="http://schemas.microsoft.com/office/powerpoint/2010/main" val="1285376619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1" grpId="0" animBg="1"/>
      <p:bldP spid="13" grpId="0" animBg="1"/>
      <p:bldP spid="40" grpId="0" animBg="1"/>
      <p:bldP spid="4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5522FC-D84D-4A30-93A2-B2083960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67161" y="243794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 altLang="zh-TW" sz="9600" dirty="0">
                <a:solidFill>
                  <a:schemeClr val="bg1"/>
                </a:solidFill>
                <a:latin typeface="Bauhaus 93" panose="04030905020B02020C02" pitchFamily="82" charset="0"/>
                <a:ea typeface="華康硬黑體W7" panose="020B0709000000000000" pitchFamily="49" charset="-120"/>
              </a:rPr>
              <a:t>Dem</a:t>
            </a:r>
            <a:endParaRPr lang="zh-TW" altLang="en-US" sz="9600" dirty="0">
              <a:solidFill>
                <a:schemeClr val="bg1"/>
              </a:solidFill>
              <a:latin typeface="Bauhaus 93" panose="04030905020B02020C02" pitchFamily="82" charset="0"/>
              <a:ea typeface="華康硬黑體W7" panose="020B07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49039002"/>
      </p:ext>
    </p:extLst>
  </p:cSld>
  <p:clrMapOvr>
    <a:masterClrMapping/>
  </p:clrMapOvr>
  <p:transition spd="slow"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5522FC-D84D-4A30-93A2-B2083960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428347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 altLang="zh-TW" sz="72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Future Prospects</a:t>
            </a:r>
            <a:endParaRPr lang="zh-TW" altLang="en-US" sz="72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3F0CE657-FCDC-48E3-9D33-9A758CE35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導入更良好的</a:t>
            </a:r>
            <a:r>
              <a:rPr lang="en-US" altLang="zh-TW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AI</a:t>
            </a:r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技術。</a:t>
            </a:r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導入</a:t>
            </a:r>
            <a:r>
              <a:rPr lang="zh-TW" altLang="en-US" sz="2800" b="1" u="sng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登入系統</a:t>
            </a:r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，記錄使用者習慣、愛好等。</a:t>
            </a:r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導入</a:t>
            </a:r>
            <a:r>
              <a:rPr lang="zh-TW" altLang="en-US" sz="2800" b="1" u="sng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預算評估</a:t>
            </a:r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、</a:t>
            </a:r>
            <a:r>
              <a:rPr lang="zh-TW" altLang="en-US" sz="2800" b="1" u="sng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搜尋網路評價</a:t>
            </a:r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等系統。</a:t>
            </a:r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增加趣味性，導入</a:t>
            </a:r>
            <a:r>
              <a:rPr lang="zh-TW" altLang="en-US" sz="2800" b="1" u="sng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成就系統</a:t>
            </a:r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。</a:t>
            </a:r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放眼</a:t>
            </a:r>
            <a:r>
              <a:rPr lang="zh-TW" altLang="en-US" sz="2800" b="1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全球</a:t>
            </a:r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，導入更多的景點與商家資料，並做</a:t>
            </a:r>
            <a:r>
              <a:rPr lang="zh-TW" altLang="en-US" sz="2800" b="1" u="sng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多語言</a:t>
            </a:r>
            <a:r>
              <a:rPr lang="zh-TW" altLang="en-US" sz="2800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。</a:t>
            </a:r>
            <a:endParaRPr lang="en-US" altLang="zh-TW" sz="28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sz="2800" strike="sngStrike" dirty="0">
                <a:solidFill>
                  <a:schemeClr val="bg1">
                    <a:lumMod val="85000"/>
                  </a:schemeClr>
                </a:solidFill>
                <a:latin typeface="華康竹風體W4" panose="03000409000000000000" pitchFamily="65" charset="-120"/>
                <a:ea typeface="華康竹風體W4" panose="03000409000000000000" pitchFamily="65" charset="-120"/>
              </a:rPr>
              <a:t>除了一般人外，導入「聖地巡禮」系統，供給宅客群使用。</a:t>
            </a:r>
            <a:endParaRPr lang="en-US" altLang="zh-TW" sz="2800" strike="sngStrike" dirty="0">
              <a:solidFill>
                <a:schemeClr val="bg1">
                  <a:lumMod val="85000"/>
                </a:schemeClr>
              </a:solidFill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55788383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5522FC-D84D-4A30-93A2-B2083960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428347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 altLang="zh-TW" sz="72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Reference</a:t>
            </a:r>
            <a:endParaRPr lang="zh-TW" altLang="en-US" sz="72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E234EA-1A85-475A-BE1E-CF1E1E9D8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zh-TW" altLang="en-US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網頁模板（自己加工很多）</a:t>
            </a:r>
            <a:endParaRPr lang="en-US" altLang="zh-TW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pPr lvl="1"/>
            <a:r>
              <a:rPr lang="en-US" altLang="zh-TW" sz="1600" dirty="0">
                <a:latin typeface="華康竹風體W4" panose="03000409000000000000" pitchFamily="65" charset="-120"/>
                <a:ea typeface="華康竹風體W4" panose="03000409000000000000" pitchFamily="65" charset="-120"/>
                <a:hlinkClick r:id="rId2"/>
              </a:rPr>
              <a:t>https://themewagon.com/themes/free-bootstrap-4-html5-online-courses-education-website-template-webuni/</a:t>
            </a:r>
            <a:endParaRPr lang="en-US" altLang="zh-TW" sz="16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r>
              <a:rPr lang="zh-TW" altLang="en-US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交通部觀光局</a:t>
            </a:r>
            <a:r>
              <a:rPr lang="en-US" altLang="zh-TW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Open</a:t>
            </a:r>
            <a:r>
              <a:rPr lang="zh-TW" altLang="en-US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 </a:t>
            </a:r>
            <a:r>
              <a:rPr lang="en-US" altLang="zh-TW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Source</a:t>
            </a:r>
            <a:r>
              <a:rPr lang="zh-TW" altLang="en-US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 </a:t>
            </a:r>
            <a:r>
              <a:rPr lang="en-US" altLang="zh-TW" dirty="0">
                <a:latin typeface="華康竹風體W4" panose="03000409000000000000" pitchFamily="65" charset="-120"/>
                <a:ea typeface="華康竹風體W4" panose="03000409000000000000" pitchFamily="65" charset="-120"/>
              </a:rPr>
              <a:t>API</a:t>
            </a:r>
          </a:p>
          <a:p>
            <a:pPr lvl="1"/>
            <a:r>
              <a:rPr lang="en-US" altLang="zh-TW" sz="1600" dirty="0">
                <a:latin typeface="華康竹風體W4" panose="03000409000000000000" pitchFamily="65" charset="-120"/>
                <a:ea typeface="華康竹風體W4" panose="03000409000000000000" pitchFamily="65" charset="-120"/>
                <a:hlinkClick r:id="rId3"/>
              </a:rPr>
              <a:t>https://data.gov.tw/dataset/7780</a:t>
            </a:r>
            <a:endParaRPr lang="en-US" altLang="zh-TW" sz="16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pPr lvl="1"/>
            <a:r>
              <a:rPr lang="en-US" altLang="zh-TW" sz="1600" dirty="0">
                <a:latin typeface="華康竹風體W4" panose="03000409000000000000" pitchFamily="65" charset="-120"/>
                <a:ea typeface="華康竹風體W4" panose="03000409000000000000" pitchFamily="65" charset="-120"/>
                <a:hlinkClick r:id="rId4"/>
              </a:rPr>
              <a:t>https://data.gov.tw/dataset/7779</a:t>
            </a:r>
            <a:endParaRPr lang="en-US" altLang="zh-TW" sz="16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  <a:p>
            <a:pPr lvl="1"/>
            <a:r>
              <a:rPr lang="en-US" altLang="zh-TW" sz="1600" dirty="0">
                <a:latin typeface="華康竹風體W4" panose="03000409000000000000" pitchFamily="65" charset="-120"/>
                <a:ea typeface="華康竹風體W4" panose="03000409000000000000" pitchFamily="65" charset="-120"/>
                <a:hlinkClick r:id="rId5"/>
              </a:rPr>
              <a:t>https://data.gov.tw/dataset/7777</a:t>
            </a:r>
            <a:endParaRPr lang="en-US" altLang="zh-TW" sz="1600" dirty="0">
              <a:latin typeface="華康竹風體W4" panose="03000409000000000000" pitchFamily="65" charset="-120"/>
              <a:ea typeface="華康竹風體W4" panose="030004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70123327"/>
      </p:ext>
    </p:extLst>
  </p:cSld>
  <p:clrMapOvr>
    <a:masterClrMapping/>
  </p:clrMapOvr>
  <p:transition spd="slow"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5522FC-D84D-4A30-93A2-B2083960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229" y="2686050"/>
            <a:ext cx="11197542" cy="1485900"/>
          </a:xfrm>
        </p:spPr>
        <p:txBody>
          <a:bodyPr>
            <a:normAutofit/>
          </a:bodyPr>
          <a:lstStyle/>
          <a:p>
            <a:pPr algn="ctr"/>
            <a:r>
              <a:rPr lang="ja-JP" altLang="en-US" sz="7200" dirty="0">
                <a:latin typeface="華康硬黑體W7" panose="020B0709000000000000" pitchFamily="49" charset="-120"/>
                <a:ea typeface="華康硬黑體W7" panose="020B0709000000000000" pitchFamily="49" charset="-120"/>
              </a:rPr>
              <a:t>ありがとうございます</a:t>
            </a:r>
            <a:r>
              <a:rPr lang="en-US" altLang="ja-JP" sz="2800" dirty="0" err="1">
                <a:latin typeface="華康硬黑體W7" panose="020B0709000000000000" pitchFamily="49" charset="-120"/>
                <a:ea typeface="華康硬黑體W7" panose="020B0709000000000000" pitchFamily="49" charset="-120"/>
              </a:rPr>
              <a:t>peko</a:t>
            </a:r>
            <a:endParaRPr lang="zh-TW" altLang="en-US" sz="7200" dirty="0">
              <a:latin typeface="華康硬黑體W7" panose="020B0709000000000000" pitchFamily="49" charset="-120"/>
              <a:ea typeface="華康硬黑體W7" panose="020B07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79596647"/>
      </p:ext>
    </p:extLst>
  </p:cSld>
  <p:clrMapOvr>
    <a:masterClrMapping/>
  </p:clrMapOvr>
  <p:transition spd="slow">
    <p:split orient="vert"/>
  </p:transition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482</TotalTime>
  <Words>251</Words>
  <Application>Microsoft Office PowerPoint</Application>
  <PresentationFormat>寬螢幕</PresentationFormat>
  <Paragraphs>51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華康硬黑體W7</vt:lpstr>
      <vt:lpstr>華康竹風體W4</vt:lpstr>
      <vt:lpstr>Arial</vt:lpstr>
      <vt:lpstr>Bauhaus 93</vt:lpstr>
      <vt:lpstr>Franklin Gothic Book</vt:lpstr>
      <vt:lpstr>裁剪</vt:lpstr>
      <vt:lpstr>智動旅程</vt:lpstr>
      <vt:lpstr>Index</vt:lpstr>
      <vt:lpstr>Dev. Motivation</vt:lpstr>
      <vt:lpstr>Structure Chart</vt:lpstr>
      <vt:lpstr>Dem</vt:lpstr>
      <vt:lpstr>Future Prospects</vt:lpstr>
      <vt:lpstr>Reference</vt:lpstr>
      <vt:lpstr>ありがとうございますpeko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賴 冠綸</dc:creator>
  <cp:lastModifiedBy>賴 冠綸</cp:lastModifiedBy>
  <cp:revision>40</cp:revision>
  <dcterms:created xsi:type="dcterms:W3CDTF">2022-03-19T18:02:13Z</dcterms:created>
  <dcterms:modified xsi:type="dcterms:W3CDTF">2022-03-20T02:04:42Z</dcterms:modified>
</cp:coreProperties>
</file>

<file path=docProps/thumbnail.jpeg>
</file>